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92" r:id="rId2"/>
    <p:sldId id="293" r:id="rId3"/>
    <p:sldId id="295" r:id="rId4"/>
    <p:sldId id="294" r:id="rId5"/>
    <p:sldId id="296" r:id="rId6"/>
    <p:sldId id="297" r:id="rId7"/>
    <p:sldId id="298" r:id="rId8"/>
    <p:sldId id="299" r:id="rId9"/>
    <p:sldId id="300" r:id="rId10"/>
    <p:sldId id="301" r:id="rId11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341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11 Transformadores </a:t>
            </a:r>
            <a:r>
              <a:rPr lang="es-ES" sz="5400" b="1" dirty="0">
                <a:solidFill>
                  <a:srgbClr val="0070C0"/>
                </a:solidFill>
              </a:rPr>
              <a:t>de tensión</a:t>
            </a:r>
          </a:p>
          <a:p>
            <a:pPr algn="just"/>
            <a:r>
              <a:rPr lang="es-ES" sz="2800" b="1" dirty="0"/>
              <a:t>11.1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Este instrumento se utiliza para transferir la tensión primaria a </a:t>
            </a:r>
            <a:r>
              <a:rPr lang="es-ES" sz="2800" dirty="0" smtClean="0"/>
              <a:t>una </a:t>
            </a:r>
            <a:r>
              <a:rPr lang="es-ES" sz="2800" dirty="0"/>
              <a:t>tensión secundaria proporcional a la tensión primaria. El </a:t>
            </a:r>
            <a:r>
              <a:rPr lang="es-ES" sz="2800" dirty="0" smtClean="0"/>
              <a:t>valor de la tensión </a:t>
            </a:r>
            <a:r>
              <a:rPr lang="es-ES" sz="2800" dirty="0"/>
              <a:t>secundaria </a:t>
            </a:r>
            <a:r>
              <a:rPr lang="es-ES" sz="2800" dirty="0" smtClean="0"/>
              <a:t>es adecuado </a:t>
            </a:r>
            <a:r>
              <a:rPr lang="es-ES" sz="2800" dirty="0"/>
              <a:t>para dispositivos </a:t>
            </a:r>
            <a:r>
              <a:rPr lang="es-ES" sz="2800" dirty="0" smtClean="0"/>
              <a:t>de </a:t>
            </a:r>
            <a:r>
              <a:rPr lang="es-ES" sz="2800" dirty="0"/>
              <a:t>medida y protección.</a:t>
            </a:r>
          </a:p>
          <a:p>
            <a:pPr algn="just"/>
            <a:r>
              <a:rPr lang="es-ES" sz="2800" dirty="0"/>
              <a:t>Los transformadores de tensión (VT) se utilizan en: </a:t>
            </a:r>
          </a:p>
          <a:p>
            <a:pPr marL="1366114" lvl="1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Medida</a:t>
            </a:r>
            <a:r>
              <a:rPr lang="es-ES" sz="2800" b="1" dirty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Protección contra sobretensión, por  ejemplo</a:t>
            </a:r>
            <a:r>
              <a:rPr lang="es-ES" sz="2800" b="1" dirty="0"/>
              <a:t>, línea sin </a:t>
            </a:r>
            <a:r>
              <a:rPr lang="es-ES" sz="2800" b="1" dirty="0" smtClean="0"/>
              <a:t>carga</a:t>
            </a:r>
            <a:r>
              <a:rPr lang="es-ES" sz="2800" b="1" dirty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Protección baja  tensión,  por  ejemplo, línea  de sobrecargas</a:t>
            </a:r>
            <a:r>
              <a:rPr lang="es-ES" sz="2800" b="1" dirty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Descarga </a:t>
            </a:r>
            <a:r>
              <a:rPr lang="es-ES" sz="2800" b="1" dirty="0"/>
              <a:t>de bancos de condensadores (bobinados</a:t>
            </a:r>
            <a:r>
              <a:rPr lang="es-ES" sz="2800" b="1" dirty="0" smtClean="0"/>
              <a:t>).</a:t>
            </a:r>
          </a:p>
          <a:p>
            <a:pPr marL="457200" indent="-457200" algn="just">
              <a:buFontTx/>
              <a:buChar char="-"/>
            </a:pPr>
            <a:endParaRPr lang="es-ES" sz="2800" dirty="0"/>
          </a:p>
          <a:p>
            <a:pPr algn="just"/>
            <a:r>
              <a:rPr lang="es-ES" sz="2800" b="1" dirty="0"/>
              <a:t>11.2 PRINCIPIO DE FUNCIONAMIENTO DE </a:t>
            </a:r>
            <a:r>
              <a:rPr lang="es-ES" sz="2800" b="1" dirty="0" smtClean="0"/>
              <a:t>LOS TRANSFORMADORES ELECTROMAGNÉTICOS DE TENSIÓN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El VT </a:t>
            </a:r>
            <a:r>
              <a:rPr lang="es-ES" sz="2800" dirty="0" smtClean="0"/>
              <a:t>electromagnético está conectado a través de los puntos </a:t>
            </a:r>
            <a:r>
              <a:rPr lang="es-ES" sz="2800" dirty="0"/>
              <a:t>en los que se va a medir la tensión y, por lo tanto, se </a:t>
            </a:r>
            <a:r>
              <a:rPr lang="es-ES" sz="2800" dirty="0" smtClean="0"/>
              <a:t>parece </a:t>
            </a:r>
            <a:r>
              <a:rPr lang="es-ES" sz="2800" dirty="0"/>
              <a:t>mucho a los transformadores de baja potencia con </a:t>
            </a:r>
            <a:r>
              <a:rPr lang="es-ES" sz="2800" dirty="0" smtClean="0"/>
              <a:t>devanados </a:t>
            </a:r>
            <a:r>
              <a:rPr lang="es-ES" sz="2800" dirty="0"/>
              <a:t>secundarios que operan </a:t>
            </a:r>
            <a:r>
              <a:rPr lang="es-ES" sz="2800" dirty="0" smtClean="0"/>
              <a:t>cerca  de un circuito abierto</a:t>
            </a:r>
            <a:r>
              <a:rPr lang="es-ES" sz="2800" dirty="0"/>
              <a:t>. Para un transformador sin carga de este tipo, la </a:t>
            </a:r>
            <a:r>
              <a:rPr lang="es-ES" sz="2800" dirty="0" smtClean="0"/>
              <a:t>transformación de tensión es proporcional al primario </a:t>
            </a:r>
            <a:r>
              <a:rPr lang="es-ES" sz="2800" dirty="0"/>
              <a:t>(Np) y </a:t>
            </a:r>
            <a:r>
              <a:rPr lang="es-ES" sz="2800" dirty="0" smtClean="0"/>
              <a:t>el </a:t>
            </a:r>
            <a:r>
              <a:rPr lang="es-ES" sz="2800" dirty="0"/>
              <a:t>secundario (</a:t>
            </a:r>
            <a:r>
              <a:rPr lang="es-ES" sz="2800" dirty="0" err="1"/>
              <a:t>Ns</a:t>
            </a:r>
            <a:r>
              <a:rPr lang="es-ES" sz="2800" dirty="0"/>
              <a:t>) vueltas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VT inductivo es </a:t>
            </a:r>
            <a:r>
              <a:rPr lang="es-ES" sz="2800" dirty="0" smtClean="0"/>
              <a:t>idealmente un transformador en condición </a:t>
            </a:r>
            <a:r>
              <a:rPr lang="es-ES" sz="2800" dirty="0"/>
              <a:t>sin carga donde la corriente de carga </a:t>
            </a:r>
            <a:r>
              <a:rPr lang="es-ES" sz="2800" dirty="0" smtClean="0"/>
              <a:t>es cero </a:t>
            </a:r>
            <a:r>
              <a:rPr lang="es-ES" sz="2800" dirty="0"/>
              <a:t>y la </a:t>
            </a:r>
            <a:r>
              <a:rPr lang="es-ES" sz="2800" dirty="0" smtClean="0"/>
              <a:t>caída </a:t>
            </a:r>
            <a:r>
              <a:rPr lang="es-ES" sz="2800" dirty="0"/>
              <a:t>de tensión solo es causada por la corriente de </a:t>
            </a:r>
            <a:r>
              <a:rPr lang="es-ES" sz="2800" dirty="0" smtClean="0"/>
              <a:t>magnetización </a:t>
            </a:r>
            <a:r>
              <a:rPr lang="es-ES" sz="2800" dirty="0"/>
              <a:t>y, por </a:t>
            </a:r>
            <a:r>
              <a:rPr lang="es-ES" sz="2800" dirty="0" smtClean="0"/>
              <a:t>lo  tanto,  es insignificante.  En  la práctica</a:t>
            </a:r>
            <a:r>
              <a:rPr lang="es-ES" sz="2800" dirty="0"/>
              <a:t>, </a:t>
            </a:r>
            <a:r>
              <a:rPr lang="es-ES" sz="2800" dirty="0" smtClean="0"/>
              <a:t>las caídas de tensión del devanado son pequeñas y la </a:t>
            </a:r>
            <a:r>
              <a:rPr lang="es-ES" sz="2800" dirty="0"/>
              <a:t>densidad de flujo nominal en el núcleo está diseñada para </a:t>
            </a:r>
            <a:r>
              <a:rPr lang="es-ES" sz="2800" dirty="0" smtClean="0"/>
              <a:t>estar </a:t>
            </a:r>
            <a:r>
              <a:rPr lang="es-ES" sz="2800" dirty="0"/>
              <a:t>muy por debajo </a:t>
            </a:r>
            <a:r>
              <a:rPr lang="es-ES" sz="2800" dirty="0" smtClean="0"/>
              <a:t>de la </a:t>
            </a:r>
            <a:r>
              <a:rPr lang="es-ES" sz="2800" dirty="0"/>
              <a:t>densidad </a:t>
            </a:r>
            <a:r>
              <a:rPr lang="es-ES" sz="2800" dirty="0" smtClean="0"/>
              <a:t>de saturación</a:t>
            </a:r>
            <a:r>
              <a:rPr lang="es-ES" sz="2800" dirty="0"/>
              <a:t>. </a:t>
            </a:r>
            <a:r>
              <a:rPr lang="es-ES" sz="2800" dirty="0" smtClean="0"/>
              <a:t>Por lo tanto</a:t>
            </a:r>
            <a:r>
              <a:rPr lang="es-ES" sz="2800" dirty="0"/>
              <a:t>, la corriente de </a:t>
            </a:r>
            <a:r>
              <a:rPr lang="es-ES" sz="2800" dirty="0" smtClean="0"/>
              <a:t>excitación es </a:t>
            </a:r>
            <a:r>
              <a:rPr lang="es-ES" sz="2800" dirty="0"/>
              <a:t>baja y la impedancia de </a:t>
            </a:r>
            <a:r>
              <a:rPr lang="es-ES" sz="2800" dirty="0" smtClean="0"/>
              <a:t>excitación </a:t>
            </a:r>
            <a:r>
              <a:rPr lang="es-ES" sz="2800" dirty="0"/>
              <a:t>constante</a:t>
            </a:r>
            <a:r>
              <a:rPr lang="es-ES" sz="2800" dirty="0" smtClean="0"/>
              <a:t>, con una variación de la tensión aplicada </a:t>
            </a:r>
            <a:r>
              <a:rPr lang="es-ES" sz="2800" dirty="0"/>
              <a:t>en el rango de operación que incluye cierto grado de </a:t>
            </a:r>
            <a:r>
              <a:rPr lang="es-ES" sz="2800" dirty="0" smtClean="0"/>
              <a:t>sobretensión</a:t>
            </a:r>
            <a:r>
              <a:rPr lang="es-ES" sz="2800" dirty="0"/>
              <a:t>. Los parámetros que definen el </a:t>
            </a:r>
            <a:r>
              <a:rPr lang="es-ES" sz="2800" dirty="0" smtClean="0"/>
              <a:t>rendimiento del VT son el error de relación de tensión y el error de desplazamiento </a:t>
            </a:r>
            <a:r>
              <a:rPr lang="es-ES" sz="2800" dirty="0"/>
              <a:t>de fase. El error de relación se </a:t>
            </a:r>
            <a:r>
              <a:rPr lang="es-ES" sz="2800" dirty="0" smtClean="0"/>
              <a:t>define como: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, dónde </a:t>
            </a:r>
            <a:r>
              <a:rPr lang="es-ES" sz="2800" dirty="0" err="1"/>
              <a:t>Kn</a:t>
            </a:r>
            <a:r>
              <a:rPr lang="es-ES" sz="2800" dirty="0"/>
              <a:t> </a:t>
            </a:r>
            <a:r>
              <a:rPr lang="es-ES" sz="2800" dirty="0" smtClean="0"/>
              <a:t>es la </a:t>
            </a:r>
            <a:r>
              <a:rPr lang="es-ES" sz="2800" dirty="0"/>
              <a:t>relación nominal y </a:t>
            </a:r>
            <a:r>
              <a:rPr lang="es-ES" sz="2800" dirty="0" err="1"/>
              <a:t>Vp</a:t>
            </a:r>
            <a:r>
              <a:rPr lang="es-ES" sz="2800" dirty="0"/>
              <a:t> y Vs son las tensiones </a:t>
            </a:r>
            <a:r>
              <a:rPr lang="es-ES" sz="2800" dirty="0" smtClean="0"/>
              <a:t>de </a:t>
            </a:r>
            <a:r>
              <a:rPr lang="es-ES" sz="2800" dirty="0"/>
              <a:t>los terminales primario y secundario</a:t>
            </a:r>
            <a:r>
              <a:rPr lang="es-ES" sz="2800" dirty="0" smtClean="0"/>
              <a:t>.  Si  el error  es positivo</a:t>
            </a:r>
            <a:r>
              <a:rPr lang="es-ES" sz="2800" dirty="0"/>
              <a:t>, la tensión secundaria </a:t>
            </a:r>
            <a:r>
              <a:rPr lang="es-ES" sz="2800" dirty="0" smtClean="0"/>
              <a:t>supera el valor nominal</a:t>
            </a:r>
            <a:r>
              <a:rPr lang="es-ES" sz="2800" dirty="0"/>
              <a:t>. El </a:t>
            </a:r>
            <a:r>
              <a:rPr lang="es-ES" sz="2800" dirty="0" smtClean="0"/>
              <a:t>error </a:t>
            </a:r>
            <a:r>
              <a:rPr lang="es-ES" sz="2800" dirty="0"/>
              <a:t>de fase es la diferencia </a:t>
            </a:r>
            <a:r>
              <a:rPr lang="es-ES" sz="2800" dirty="0" smtClean="0"/>
              <a:t>de fase entre los </a:t>
            </a:r>
            <a:r>
              <a:rPr lang="es-ES" sz="2800" dirty="0" err="1" smtClean="0"/>
              <a:t>fasores</a:t>
            </a:r>
            <a:r>
              <a:rPr lang="es-ES" sz="2800" dirty="0" smtClean="0"/>
              <a:t> </a:t>
            </a:r>
            <a:r>
              <a:rPr lang="es-ES" sz="2800" dirty="0"/>
              <a:t>de </a:t>
            </a:r>
            <a:r>
              <a:rPr lang="es-ES" sz="2800" dirty="0" smtClean="0"/>
              <a:t>tensión </a:t>
            </a:r>
            <a:r>
              <a:rPr lang="es-ES" sz="2800" dirty="0"/>
              <a:t>primaria y secundaria. Es positivo cuando la tensión </a:t>
            </a:r>
            <a:r>
              <a:rPr lang="es-ES" sz="2800" dirty="0" smtClean="0"/>
              <a:t>secundaria </a:t>
            </a:r>
            <a:r>
              <a:rPr lang="es-ES" sz="2800" dirty="0"/>
              <a:t>conduce al </a:t>
            </a:r>
            <a:r>
              <a:rPr lang="es-ES" sz="2800" dirty="0" err="1"/>
              <a:t>fasor</a:t>
            </a:r>
            <a:r>
              <a:rPr lang="es-ES" sz="2800" dirty="0"/>
              <a:t> de tensión primaria. Según la </a:t>
            </a:r>
            <a:r>
              <a:rPr lang="es-ES" sz="2800" dirty="0" smtClean="0"/>
              <a:t>relación </a:t>
            </a:r>
            <a:r>
              <a:rPr lang="es-ES" sz="2800" dirty="0"/>
              <a:t>y el error de ángulo, todos los VT deben cumplir con </a:t>
            </a:r>
            <a:r>
              <a:rPr lang="es-ES" sz="2800" dirty="0" smtClean="0"/>
              <a:t>una de las </a:t>
            </a:r>
            <a:r>
              <a:rPr lang="es-ES" sz="2800" dirty="0"/>
              <a:t>clases definidas </a:t>
            </a:r>
            <a:r>
              <a:rPr lang="es-ES" sz="2800" dirty="0" smtClean="0"/>
              <a:t>en IEC60044-2</a:t>
            </a:r>
            <a:r>
              <a:rPr lang="es-ES" sz="2800" dirty="0"/>
              <a:t>, midiendo la clase </a:t>
            </a:r>
            <a:r>
              <a:rPr lang="es-ES" sz="2800" dirty="0" smtClean="0"/>
              <a:t>de </a:t>
            </a:r>
            <a:r>
              <a:rPr lang="es-ES" sz="2800" dirty="0"/>
              <a:t>precisión del VT (0.1, 0.2, 0.5, 1 y 3) o la clase de precisión </a:t>
            </a:r>
            <a:r>
              <a:rPr lang="es-ES" sz="2800" dirty="0" smtClean="0"/>
              <a:t>del </a:t>
            </a:r>
            <a:r>
              <a:rPr lang="es-ES" sz="2800" dirty="0"/>
              <a:t>VT de protección (3P o 6P</a:t>
            </a:r>
            <a:r>
              <a:rPr lang="es-ES" sz="2800" dirty="0" smtClean="0"/>
              <a:t>).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775" y="7397750"/>
            <a:ext cx="1901826" cy="8318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474" y="10591800"/>
            <a:ext cx="5165726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4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/>
          </a:p>
          <a:p>
            <a:pPr algn="just"/>
            <a:r>
              <a:rPr lang="es-ES" sz="2800" dirty="0"/>
              <a:t>Los VT deben tener un tamaño suficiente para evitar que las </a:t>
            </a:r>
            <a:r>
              <a:rPr lang="es-ES" sz="2800" dirty="0" smtClean="0"/>
              <a:t>perturbaciones medidas induzcan saturación en el VT</a:t>
            </a:r>
            <a:r>
              <a:rPr lang="es-ES" sz="2800" dirty="0"/>
              <a:t>. Para </a:t>
            </a:r>
            <a:r>
              <a:rPr lang="es-ES" sz="2800" dirty="0" smtClean="0"/>
              <a:t>los </a:t>
            </a:r>
            <a:r>
              <a:rPr lang="es-ES" sz="2800" dirty="0"/>
              <a:t>transitorios</a:t>
            </a:r>
            <a:r>
              <a:rPr lang="es-ES" sz="2800" dirty="0" smtClean="0"/>
              <a:t>, esto </a:t>
            </a:r>
            <a:r>
              <a:rPr lang="es-ES" sz="2800" dirty="0"/>
              <a:t>generalmente requiere que </a:t>
            </a:r>
            <a:r>
              <a:rPr lang="es-ES" sz="2800" dirty="0" smtClean="0"/>
              <a:t>el punto de inflexión </a:t>
            </a:r>
            <a:r>
              <a:rPr lang="es-ES" sz="2800" dirty="0"/>
              <a:t>de la curva de saturación </a:t>
            </a:r>
            <a:r>
              <a:rPr lang="es-ES" sz="2800" dirty="0" smtClean="0"/>
              <a:t>del VT </a:t>
            </a:r>
            <a:r>
              <a:rPr lang="es-ES" sz="2800" dirty="0"/>
              <a:t>sea </a:t>
            </a:r>
            <a:r>
              <a:rPr lang="es-ES" sz="2800" dirty="0" smtClean="0"/>
              <a:t>al menos </a:t>
            </a:r>
            <a:r>
              <a:rPr lang="es-ES" sz="2800" dirty="0"/>
              <a:t>el </a:t>
            </a:r>
            <a:r>
              <a:rPr lang="es-ES" sz="2800" dirty="0" smtClean="0"/>
              <a:t>200</a:t>
            </a:r>
            <a:r>
              <a:rPr lang="es-ES" sz="2800" dirty="0"/>
              <a:t>% de la tensión nominal del sistema. Siempre es una buena </a:t>
            </a:r>
            <a:r>
              <a:rPr lang="es-ES" sz="2800" dirty="0" smtClean="0"/>
              <a:t>práctica </a:t>
            </a:r>
            <a:r>
              <a:rPr lang="es-ES" sz="2800" dirty="0"/>
              <a:t>incorporar alguna tolerancia en los cálculos para las </a:t>
            </a:r>
            <a:r>
              <a:rPr lang="es-ES" sz="2800" dirty="0" smtClean="0"/>
              <a:t>condiciones </a:t>
            </a:r>
            <a:r>
              <a:rPr lang="es-ES" sz="2800" dirty="0"/>
              <a:t>de sobretensión</a:t>
            </a:r>
            <a:r>
              <a:rPr lang="es-ES" sz="2800" dirty="0" smtClean="0"/>
              <a:t>. La respuesta de frecuencia de los VT de clase de protección y </a:t>
            </a:r>
            <a:r>
              <a:rPr lang="es-ES" sz="2800" dirty="0"/>
              <a:t>medición </a:t>
            </a:r>
            <a:r>
              <a:rPr lang="es-ES" sz="2800" dirty="0" smtClean="0"/>
              <a:t>estándar depende de </a:t>
            </a:r>
            <a:r>
              <a:rPr lang="es-ES" sz="2800" dirty="0"/>
              <a:t>su tipo y carga.</a:t>
            </a:r>
          </a:p>
          <a:p>
            <a:pPr algn="just"/>
            <a:r>
              <a:rPr lang="es-ES" sz="2800" dirty="0"/>
              <a:t>En general, la carga debería </a:t>
            </a:r>
            <a:r>
              <a:rPr lang="es-ES" sz="2800" dirty="0" smtClean="0"/>
              <a:t>ser de impedancia muy alta</a:t>
            </a:r>
            <a:r>
              <a:rPr lang="es-ES" sz="2800" dirty="0"/>
              <a:t>. Por </a:t>
            </a:r>
            <a:r>
              <a:rPr lang="es-ES" sz="2800" dirty="0" smtClean="0"/>
              <a:t>lo </a:t>
            </a:r>
            <a:r>
              <a:rPr lang="es-ES" sz="2800" dirty="0"/>
              <a:t>general</a:t>
            </a:r>
            <a:r>
              <a:rPr lang="es-ES" sz="2800" dirty="0" smtClean="0"/>
              <a:t>, esto </a:t>
            </a:r>
            <a:r>
              <a:rPr lang="es-ES" sz="2800" dirty="0"/>
              <a:t>no es un </a:t>
            </a:r>
            <a:r>
              <a:rPr lang="es-ES" sz="2800" dirty="0" smtClean="0"/>
              <a:t>problema con </a:t>
            </a:r>
            <a:r>
              <a:rPr lang="es-ES" sz="2800" dirty="0"/>
              <a:t>la </a:t>
            </a:r>
            <a:r>
              <a:rPr lang="es-ES" sz="2800" dirty="0" smtClean="0"/>
              <a:t>mayoría de  los equipos </a:t>
            </a:r>
            <a:r>
              <a:rPr lang="es-ES" sz="2800" dirty="0"/>
              <a:t>de monitoreo disponibles corrientemente. Los </a:t>
            </a:r>
            <a:r>
              <a:rPr lang="es-ES" sz="2800" dirty="0" smtClean="0"/>
              <a:t>instrumentos </a:t>
            </a:r>
            <a:r>
              <a:rPr lang="es-ES" sz="2800" dirty="0"/>
              <a:t>de control de la calidad de la energía, los </a:t>
            </a:r>
            <a:r>
              <a:rPr lang="es-ES" sz="2800" dirty="0" smtClean="0"/>
              <a:t>dispositivos </a:t>
            </a:r>
            <a:r>
              <a:rPr lang="es-ES" sz="2800" dirty="0"/>
              <a:t>electrónicos inteligentes (IED</a:t>
            </a:r>
            <a:r>
              <a:rPr lang="es-ES" sz="2800" dirty="0" smtClean="0"/>
              <a:t>) y </a:t>
            </a:r>
            <a:r>
              <a:rPr lang="es-ES" sz="2800" dirty="0"/>
              <a:t>otros </a:t>
            </a:r>
            <a:r>
              <a:rPr lang="es-ES" sz="2800" dirty="0" smtClean="0"/>
              <a:t>instrumentos presentan una impedancia muy alta para el VT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Con una carga de impedancia alta, la respuesta suele ser </a:t>
            </a:r>
            <a:r>
              <a:rPr lang="es-ES" sz="2800" dirty="0" smtClean="0"/>
              <a:t>adecuada </a:t>
            </a:r>
            <a:r>
              <a:rPr lang="es-ES" sz="2800" dirty="0"/>
              <a:t>al menos a = kHz. </a:t>
            </a:r>
            <a:r>
              <a:rPr lang="es-ES" sz="2800" dirty="0" smtClean="0"/>
              <a:t>Mientras trabaja el </a:t>
            </a:r>
            <a:r>
              <a:rPr lang="es-ES" sz="2800" dirty="0"/>
              <a:t>VT </a:t>
            </a:r>
            <a:r>
              <a:rPr lang="es-ES" sz="2800" dirty="0" smtClean="0"/>
              <a:t>energizado</a:t>
            </a:r>
            <a:r>
              <a:rPr lang="es-ES" sz="2800" dirty="0"/>
              <a:t>, es muy peligroso cortocircuitar el devanado </a:t>
            </a:r>
            <a:r>
              <a:rPr lang="es-ES" sz="2800" dirty="0" smtClean="0"/>
              <a:t>secundario </a:t>
            </a:r>
            <a:r>
              <a:rPr lang="es-ES" sz="2800" dirty="0"/>
              <a:t>del transformador de tensión.</a:t>
            </a:r>
          </a:p>
          <a:p>
            <a:pPr algn="just"/>
            <a:r>
              <a:rPr lang="es-ES" sz="2800" dirty="0" smtClean="0"/>
              <a:t>Referirse a </a:t>
            </a:r>
            <a:r>
              <a:rPr lang="es-ES" sz="2800" dirty="0"/>
              <a:t>las Figuras 11.1A, B</a:t>
            </a:r>
            <a:r>
              <a:rPr lang="es-ES" sz="2800" dirty="0" smtClean="0"/>
              <a:t>, C, 11.2 y 11.3 </a:t>
            </a:r>
            <a:r>
              <a:rPr lang="es-ES" sz="2800" dirty="0"/>
              <a:t>para ver </a:t>
            </a:r>
            <a:r>
              <a:rPr lang="es-ES" sz="2800" dirty="0" smtClean="0"/>
              <a:t>ejemplos </a:t>
            </a:r>
            <a:r>
              <a:rPr lang="es-ES" sz="2800" dirty="0"/>
              <a:t>de TV. Referirse a la </a:t>
            </a:r>
            <a:r>
              <a:rPr lang="es-ES" sz="2800" dirty="0" smtClean="0"/>
              <a:t>Figura 11.3 para ver  el circuito </a:t>
            </a:r>
            <a:r>
              <a:rPr lang="es-ES" sz="2800" dirty="0"/>
              <a:t>equivalente del VT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0" y="5711824"/>
            <a:ext cx="9728200" cy="678497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1800" y="12496800"/>
            <a:ext cx="120777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11.1 (A) Transformadores de tensión inductivos (VT) (bobinados); (B) VT de doble tensión de media tensión; (C) VT capacitivo.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6600" y="5711824"/>
            <a:ext cx="6883400" cy="678497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2109450" y="12712243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/>
              <a:t>FIGURA 11.2 Vista en corte de un transformador de tensión bipolar</a:t>
            </a:r>
          </a:p>
        </p:txBody>
      </p:sp>
    </p:spTree>
    <p:extLst>
      <p:ext uri="{BB962C8B-B14F-4D97-AF65-F5344CB8AC3E}">
        <p14:creationId xmlns:p14="http://schemas.microsoft.com/office/powerpoint/2010/main" val="295865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327150"/>
            <a:ext cx="11709400" cy="888365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31800" y="10394455"/>
            <a:ext cx="109029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11.3 Circuito equivalente del VT, donde ZH es la impedancia de fuga del primario; ZL es la impedancia del secundario; </a:t>
            </a:r>
            <a:r>
              <a:rPr lang="es-ES" sz="2800" b="1" dirty="0" err="1"/>
              <a:t>Rm</a:t>
            </a:r>
            <a:r>
              <a:rPr lang="es-ES" sz="2800" b="1" dirty="0"/>
              <a:t> y </a:t>
            </a:r>
            <a:r>
              <a:rPr lang="es-ES" sz="2800" b="1" dirty="0" err="1"/>
              <a:t>Xm</a:t>
            </a:r>
            <a:r>
              <a:rPr lang="es-ES" sz="2800" b="1" dirty="0"/>
              <a:t> son las pérdidas principales y los </a:t>
            </a:r>
            <a:r>
              <a:rPr lang="es-ES" sz="2800" b="1" dirty="0" smtClean="0"/>
              <a:t>componentes </a:t>
            </a:r>
            <a:r>
              <a:rPr lang="es-ES" sz="2800" b="1" dirty="0" err="1" smtClean="0"/>
              <a:t>magnetizantes</a:t>
            </a:r>
            <a:r>
              <a:rPr lang="es-ES" sz="2800" b="1" dirty="0"/>
              <a:t>, respectivamente</a:t>
            </a:r>
            <a:r>
              <a:rPr lang="es-ES" sz="2800" b="1" dirty="0" smtClean="0"/>
              <a:t>;  y  n²  es  </a:t>
            </a:r>
            <a:r>
              <a:rPr lang="es-ES" sz="2800" b="1" dirty="0"/>
              <a:t>el factor para referir ZH al lado secundario.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5400" y="5660639"/>
            <a:ext cx="10845800" cy="719455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2077700" y="4686955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11.4 VT inductivo.</a:t>
            </a:r>
          </a:p>
        </p:txBody>
      </p:sp>
    </p:spTree>
    <p:extLst>
      <p:ext uri="{BB962C8B-B14F-4D97-AF65-F5344CB8AC3E}">
        <p14:creationId xmlns:p14="http://schemas.microsoft.com/office/powerpoint/2010/main" val="1594133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635495"/>
            <a:ext cx="230124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11.3 PRINCIPIO DE FUNCIONAMIENTO DE LOS TRANSFORMADORES </a:t>
            </a:r>
            <a:r>
              <a:rPr lang="es-ES" sz="2800" b="1" dirty="0"/>
              <a:t>DE TENSIÓN </a:t>
            </a:r>
            <a:r>
              <a:rPr lang="es-ES" sz="2800" b="1" dirty="0" smtClean="0"/>
              <a:t>CAPACITIVOS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Debido al costo, se utiliza un capacitor de división de tensión </a:t>
            </a:r>
            <a:r>
              <a:rPr lang="es-ES" sz="2800" dirty="0" smtClean="0"/>
              <a:t>junto con un transformador de  tensión electromagnético para </a:t>
            </a:r>
            <a:r>
              <a:rPr lang="es-ES" sz="2800" dirty="0"/>
              <a:t>formar en </a:t>
            </a:r>
            <a:r>
              <a:rPr lang="es-ES" sz="2800" dirty="0" smtClean="0"/>
              <a:t>total el transformador de tensión capacitivo (</a:t>
            </a:r>
            <a:r>
              <a:rPr lang="es-ES" sz="2800" dirty="0"/>
              <a:t>CVT) como se muestra en la Figura 11.5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r>
              <a:rPr lang="es-ES" sz="2800" b="1" dirty="0"/>
              <a:t>FIGURA </a:t>
            </a:r>
            <a:r>
              <a:rPr lang="es-ES" sz="2800" b="1" dirty="0" smtClean="0"/>
              <a:t>11.5  </a:t>
            </a:r>
            <a:r>
              <a:rPr lang="es-ES" sz="2800" b="1" dirty="0"/>
              <a:t>Circuito transformador de tensión capacitivo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Esto </a:t>
            </a:r>
            <a:r>
              <a:rPr lang="es-ES" sz="2800" dirty="0" smtClean="0"/>
              <a:t>reduce los requisitos de </a:t>
            </a:r>
            <a:r>
              <a:rPr lang="es-ES" sz="2800" dirty="0"/>
              <a:t>aislación </a:t>
            </a:r>
            <a:r>
              <a:rPr lang="es-ES" sz="2800" dirty="0" smtClean="0"/>
              <a:t>luego más tarde</a:t>
            </a:r>
            <a:r>
              <a:rPr lang="es-ES" sz="2800" dirty="0"/>
              <a:t>; </a:t>
            </a:r>
            <a:r>
              <a:rPr lang="es-ES" sz="2800" dirty="0" smtClean="0"/>
              <a:t>como </a:t>
            </a:r>
            <a:r>
              <a:rPr lang="es-ES" sz="2800" dirty="0"/>
              <a:t>resultado de este costo también se reduce.</a:t>
            </a:r>
          </a:p>
          <a:p>
            <a:pPr algn="just"/>
            <a:r>
              <a:rPr lang="es-ES" sz="2800" dirty="0"/>
              <a:t>La relación total de </a:t>
            </a:r>
            <a:r>
              <a:rPr lang="es-ES" sz="2800" b="1" i="1" dirty="0"/>
              <a:t>CVT= ((C1+C2)/C1 x T </a:t>
            </a:r>
            <a:r>
              <a:rPr lang="es-ES" sz="2800" dirty="0"/>
              <a:t>dónde T es la </a:t>
            </a:r>
            <a:r>
              <a:rPr lang="es-ES" sz="2800" dirty="0" smtClean="0"/>
              <a:t>relación de tensión del transformador electromagnético</a:t>
            </a:r>
            <a:r>
              <a:rPr lang="es-ES" sz="2800" dirty="0"/>
              <a:t>. </a:t>
            </a:r>
            <a:r>
              <a:rPr lang="es-ES" sz="2800" dirty="0" smtClean="0"/>
              <a:t>La Figura 11.6 muestra el circuito equivalente del transformador </a:t>
            </a:r>
            <a:r>
              <a:rPr lang="es-ES" sz="2800" dirty="0"/>
              <a:t>de tensión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dirty="0" smtClean="0"/>
              <a:t>La </a:t>
            </a:r>
            <a:r>
              <a:rPr lang="es-ES" sz="2800" dirty="0"/>
              <a:t>capacitancia del divisor de tensión </a:t>
            </a:r>
            <a:r>
              <a:rPr lang="es-ES" sz="2800" dirty="0" smtClean="0"/>
              <a:t>en CVT </a:t>
            </a:r>
            <a:r>
              <a:rPr lang="es-ES" sz="2800" dirty="0"/>
              <a:t>y la reactancia </a:t>
            </a:r>
            <a:r>
              <a:rPr lang="es-ES" sz="2800" dirty="0" smtClean="0"/>
              <a:t>en </a:t>
            </a:r>
            <a:r>
              <a:rPr lang="es-ES" sz="2800" dirty="0"/>
              <a:t>VT electromagnético forman un circuito de resonancia </a:t>
            </a:r>
            <a:r>
              <a:rPr lang="es-ES" sz="2800" dirty="0" smtClean="0"/>
              <a:t>llamado </a:t>
            </a:r>
            <a:r>
              <a:rPr lang="es-ES" sz="2800" dirty="0"/>
              <a:t>circuito de </a:t>
            </a:r>
            <a:r>
              <a:rPr lang="es-ES" sz="2800" dirty="0" err="1"/>
              <a:t>ferrorresonancia</a:t>
            </a:r>
            <a:r>
              <a:rPr lang="es-ES" sz="2800" dirty="0"/>
              <a:t>. Este circuito cuando se </a:t>
            </a:r>
            <a:r>
              <a:rPr lang="es-ES" sz="2800" dirty="0" smtClean="0"/>
              <a:t>somete a </a:t>
            </a:r>
            <a:r>
              <a:rPr lang="es-ES" sz="2800" dirty="0"/>
              <a:t>un cambio escalonado de </a:t>
            </a:r>
            <a:r>
              <a:rPr lang="es-ES" sz="2800" dirty="0" smtClean="0"/>
              <a:t>tensión conduce </a:t>
            </a:r>
            <a:r>
              <a:rPr lang="es-ES" sz="2800" dirty="0"/>
              <a:t>a </a:t>
            </a:r>
            <a:r>
              <a:rPr lang="es-ES" sz="2800" dirty="0"/>
              <a:t>una </a:t>
            </a:r>
            <a:r>
              <a:rPr lang="es-ES" sz="2800" dirty="0" smtClean="0"/>
              <a:t>oscilación de naturaleza </a:t>
            </a:r>
            <a:r>
              <a:rPr lang="es-ES" sz="2800" dirty="0" smtClean="0"/>
              <a:t>no lineal denominada </a:t>
            </a:r>
            <a:r>
              <a:rPr lang="es-ES" sz="2800" dirty="0" err="1" smtClean="0"/>
              <a:t>Ferrorresonancia</a:t>
            </a:r>
            <a:r>
              <a:rPr lang="es-ES" sz="2800" dirty="0" smtClean="0"/>
              <a:t> que a su vez puede ser peligrosa para el VT </a:t>
            </a:r>
            <a:r>
              <a:rPr lang="es-ES" sz="2800" dirty="0"/>
              <a:t>si </a:t>
            </a:r>
            <a:r>
              <a:rPr lang="es-ES" sz="2800" dirty="0" smtClean="0"/>
              <a:t>se deja durante mucho </a:t>
            </a:r>
            <a:r>
              <a:rPr lang="es-ES" sz="2800" dirty="0"/>
              <a:t>tiempo</a:t>
            </a:r>
            <a:r>
              <a:rPr lang="es-ES" sz="2800" dirty="0" smtClean="0"/>
              <a:t>. Por lo </a:t>
            </a:r>
            <a:r>
              <a:rPr lang="es-ES" sz="2800" dirty="0"/>
              <a:t>tanto, </a:t>
            </a:r>
            <a:r>
              <a:rPr lang="es-ES" sz="2800" dirty="0" smtClean="0"/>
              <a:t>se utiliza un interruptor de </a:t>
            </a:r>
            <a:r>
              <a:rPr lang="es-ES" sz="2800" dirty="0"/>
              <a:t>tierra para absorber esta </a:t>
            </a:r>
            <a:r>
              <a:rPr lang="es-ES" sz="2800" dirty="0" smtClean="0"/>
              <a:t>oscilación en </a:t>
            </a:r>
            <a:r>
              <a:rPr lang="es-ES" sz="2800" dirty="0"/>
              <a:t>el </a:t>
            </a:r>
            <a:r>
              <a:rPr lang="es-ES" sz="2800" dirty="0" smtClean="0"/>
              <a:t>esquema </a:t>
            </a:r>
            <a:r>
              <a:rPr lang="es-ES" sz="2800" dirty="0"/>
              <a:t>de relé de </a:t>
            </a:r>
            <a:r>
              <a:rPr lang="es-ES" sz="2800" dirty="0" err="1"/>
              <a:t>ferrorresonancia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t="2359"/>
          <a:stretch/>
        </p:blipFill>
        <p:spPr>
          <a:xfrm>
            <a:off x="635000" y="2946400"/>
            <a:ext cx="10845800" cy="5714999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4982825" y="8184345"/>
            <a:ext cx="7829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11.6   Circuito  equivalente  de  transformador  de tensión capacitivo.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1800" y="2445543"/>
            <a:ext cx="103124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3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11.4 CARGAS Y CLASES DE PRECISIÓN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Hay dos clases </a:t>
            </a:r>
            <a:r>
              <a:rPr lang="es-ES" sz="2800" dirty="0" smtClean="0"/>
              <a:t>de precisión </a:t>
            </a:r>
            <a:r>
              <a:rPr lang="es-ES" sz="2800" dirty="0"/>
              <a:t>para transformador </a:t>
            </a:r>
            <a:r>
              <a:rPr lang="es-ES" sz="2800" dirty="0" smtClean="0"/>
              <a:t>de tensión de </a:t>
            </a:r>
            <a:r>
              <a:rPr lang="es-ES" sz="2800" dirty="0"/>
              <a:t>protección y transformador de tensión de medida según </a:t>
            </a:r>
            <a:r>
              <a:rPr lang="es-ES" sz="2800" dirty="0" smtClean="0"/>
              <a:t>IEC </a:t>
            </a:r>
            <a:r>
              <a:rPr lang="es-ES" sz="2800" dirty="0"/>
              <a:t>60044-2 como se muestra en la Tabla </a:t>
            </a:r>
            <a:r>
              <a:rPr lang="es-ES" sz="2800" dirty="0" smtClean="0"/>
              <a:t>11.1.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11.5  TIPOS Y CONEXIONES TRIFÁSICAS DE </a:t>
            </a:r>
            <a:r>
              <a:rPr lang="es-ES" sz="2800" b="1" dirty="0" smtClean="0"/>
              <a:t>TRANSFORMADORES </a:t>
            </a:r>
            <a:r>
              <a:rPr lang="es-ES" sz="2800" b="1" dirty="0"/>
              <a:t>DE </a:t>
            </a:r>
            <a:r>
              <a:rPr lang="es-ES" sz="2800" b="1" dirty="0" smtClean="0"/>
              <a:t>TENSIÓN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conexión del </a:t>
            </a:r>
            <a:r>
              <a:rPr lang="es-ES" sz="2800" dirty="0" smtClean="0"/>
              <a:t>transformador de tensión se puede mostrar en </a:t>
            </a:r>
            <a:r>
              <a:rPr lang="es-ES" sz="2800" dirty="0"/>
              <a:t>la Figura 11.7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FIGURA 11.7 Componentes de conexión del transformador de </a:t>
            </a:r>
            <a:r>
              <a:rPr lang="es-ES" sz="2800" b="1" dirty="0" smtClean="0"/>
              <a:t>tensión.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0200" y="7467600"/>
            <a:ext cx="10541000" cy="5816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068762"/>
            <a:ext cx="12446000" cy="776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7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11.6  TRANSFORMADORES DE CORRIENTE Y </a:t>
            </a:r>
            <a:r>
              <a:rPr lang="es-ES" sz="2800" b="1" dirty="0"/>
              <a:t>TENSION </a:t>
            </a:r>
            <a:r>
              <a:rPr lang="es-ES" sz="2800" b="1" dirty="0" smtClean="0"/>
              <a:t>OPTICOS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Se introdujo una nueva tecnología óptica dentro de una </a:t>
            </a:r>
            <a:r>
              <a:rPr lang="es-ES" sz="2800" dirty="0" smtClean="0"/>
              <a:t>subestación para reemplazar los CT y </a:t>
            </a:r>
            <a:r>
              <a:rPr lang="es-ES" sz="2800" dirty="0"/>
              <a:t>los VT </a:t>
            </a:r>
            <a:r>
              <a:rPr lang="es-ES" sz="2800" dirty="0" smtClean="0"/>
              <a:t>convencionales </a:t>
            </a:r>
            <a:r>
              <a:rPr lang="es-ES" sz="2800" dirty="0"/>
              <a:t>con </a:t>
            </a:r>
            <a:r>
              <a:rPr lang="es-ES" sz="2800" dirty="0" smtClean="0"/>
              <a:t>la ventaja de que esta tecnología hace </a:t>
            </a:r>
            <a:endParaRPr lang="es-ES" sz="2800" dirty="0"/>
          </a:p>
          <a:p>
            <a:pPr algn="just"/>
            <a:r>
              <a:rPr lang="es-ES" sz="2800" dirty="0"/>
              <a:t>que los </a:t>
            </a:r>
            <a:r>
              <a:rPr lang="es-ES" sz="2800" dirty="0" smtClean="0"/>
              <a:t>nuevos dispositivos sean simples, compactos y reduce </a:t>
            </a:r>
            <a:r>
              <a:rPr lang="es-ES" sz="2800" dirty="0"/>
              <a:t>el efecto de </a:t>
            </a:r>
            <a:r>
              <a:rPr lang="es-ES" sz="2800" dirty="0" err="1"/>
              <a:t>ferrorresonancia</a:t>
            </a:r>
            <a:r>
              <a:rPr lang="es-ES" sz="2800" dirty="0"/>
              <a:t> asociado con los VT </a:t>
            </a:r>
            <a:r>
              <a:rPr lang="es-ES" sz="2800" dirty="0" smtClean="0"/>
              <a:t>convencionales</a:t>
            </a:r>
            <a:r>
              <a:rPr lang="es-ES" sz="2800" dirty="0"/>
              <a:t>, y </a:t>
            </a:r>
            <a:r>
              <a:rPr lang="es-ES" sz="2800" dirty="0" smtClean="0"/>
              <a:t>también brinda una conexión directa digital </a:t>
            </a:r>
            <a:r>
              <a:rPr lang="es-ES" sz="2800" dirty="0"/>
              <a:t>al sistema de protección y automatización de la </a:t>
            </a:r>
            <a:r>
              <a:rPr lang="es-ES" sz="2800" dirty="0" smtClean="0"/>
              <a:t>subestación</a:t>
            </a:r>
            <a:r>
              <a:rPr lang="es-ES" sz="2800" dirty="0"/>
              <a:t>. El transformador óptico de corriente y el </a:t>
            </a:r>
            <a:r>
              <a:rPr lang="es-ES" sz="2800" dirty="0" smtClean="0"/>
              <a:t>transformador óptico de tensión se utilizan  en subestaciones </a:t>
            </a:r>
            <a:r>
              <a:rPr lang="es-ES" sz="2800" dirty="0"/>
              <a:t>que permiten una conexión directa de los </a:t>
            </a:r>
            <a:r>
              <a:rPr lang="es-ES" sz="2800" dirty="0" smtClean="0"/>
              <a:t>transductores </a:t>
            </a:r>
            <a:r>
              <a:rPr lang="es-ES" sz="2800" dirty="0"/>
              <a:t>a la red de comunicación de </a:t>
            </a:r>
            <a:r>
              <a:rPr lang="es-ES" sz="2800" dirty="0" smtClean="0"/>
              <a:t>la subestación </a:t>
            </a:r>
            <a:r>
              <a:rPr lang="es-ES" sz="2800" dirty="0"/>
              <a:t>a </a:t>
            </a:r>
            <a:r>
              <a:rPr lang="es-ES" sz="2800" dirty="0" smtClean="0"/>
              <a:t>través </a:t>
            </a:r>
            <a:r>
              <a:rPr lang="es-ES" sz="2800" dirty="0"/>
              <a:t>de l a IEC 61850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11.6.1 Ventajas </a:t>
            </a:r>
            <a:r>
              <a:rPr lang="es-ES" sz="2800" b="1" dirty="0"/>
              <a:t>de los instrumentos </a:t>
            </a:r>
            <a:r>
              <a:rPr lang="es-ES" sz="2800" b="1" dirty="0" smtClean="0"/>
              <a:t>ópticos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Los instrumentos ópticos </a:t>
            </a:r>
            <a:r>
              <a:rPr lang="es-ES" sz="2800" dirty="0"/>
              <a:t>son más </a:t>
            </a:r>
            <a:r>
              <a:rPr lang="es-ES" sz="2800" dirty="0" smtClean="0"/>
              <a:t>adecuados y se adaptan a </a:t>
            </a:r>
            <a:r>
              <a:rPr lang="es-ES" sz="2800" dirty="0"/>
              <a:t>la nueva protección y automatización digital.</a:t>
            </a:r>
          </a:p>
          <a:p>
            <a:pPr algn="just"/>
            <a:r>
              <a:rPr lang="es-ES" sz="2800" dirty="0" smtClean="0"/>
              <a:t>Sensores ópticos (ver Figura 11.8 para un transformador óptico </a:t>
            </a:r>
            <a:r>
              <a:rPr lang="es-ES" sz="2800" dirty="0"/>
              <a:t>de alto tensión y corriente</a:t>
            </a:r>
            <a:r>
              <a:rPr lang="es-ES" sz="2800" dirty="0" smtClean="0"/>
              <a:t>)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r>
              <a:rPr lang="es-ES" sz="2800" b="1" dirty="0"/>
              <a:t>FIGURA </a:t>
            </a:r>
            <a:r>
              <a:rPr lang="es-ES" sz="2800" b="1" dirty="0" smtClean="0"/>
              <a:t>11.8 Transformador </a:t>
            </a:r>
            <a:r>
              <a:rPr lang="es-ES" sz="2800" b="1" dirty="0"/>
              <a:t>óptico </a:t>
            </a:r>
            <a:r>
              <a:rPr lang="es-ES" sz="2800" b="1" dirty="0" smtClean="0"/>
              <a:t>de tensión </a:t>
            </a:r>
            <a:r>
              <a:rPr lang="es-ES" sz="2800" b="1" dirty="0"/>
              <a:t>AT</a:t>
            </a:r>
            <a:r>
              <a:rPr lang="es-ES" sz="2800" b="1" dirty="0" smtClean="0"/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5299074"/>
            <a:ext cx="10134599" cy="742632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1029949" y="5299074"/>
            <a:ext cx="12077700" cy="61247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800" dirty="0"/>
              <a:t>brindan  varios  beneficios  sobre  los  CT,  VT  y  CCVT convencionales, incluidos los siguientes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/>
              <a:t>Mejor precisión, siendo la precisión mejor en instrumentos ópticos</a:t>
            </a:r>
            <a:r>
              <a:rPr lang="es-ES" sz="2800" b="1" dirty="0" smtClean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/>
              <a:t>Ancho de banda de salida: el ancho de banda de los instrumentos ópticos es más amplio que el de los convencionales</a:t>
            </a:r>
            <a:r>
              <a:rPr lang="es-ES" sz="2800" b="1" dirty="0" smtClean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/>
              <a:t>CT y VT combinados como una unidad compacta incluyen CT y VT</a:t>
            </a:r>
            <a:r>
              <a:rPr lang="es-ES" sz="2800" b="1" dirty="0" smtClean="0"/>
              <a:t>;</a:t>
            </a:r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marL="1366114" lvl="1" indent="-457200" algn="just">
              <a:buFont typeface="Wingdings" panose="05000000000000000000" pitchFamily="2" charset="2"/>
              <a:buChar char="q"/>
            </a:pPr>
            <a:r>
              <a:rPr lang="es-ES" sz="2800" b="1" dirty="0"/>
              <a:t>Mayor seguridad, ya que son respetuosos con el medio ambiente y no hay peligro de circuito abierto para el devanado secundario </a:t>
            </a:r>
            <a:r>
              <a:rPr lang="es-ES" sz="2800" b="1" dirty="0" smtClean="0"/>
              <a:t>de  TC o riesgos de </a:t>
            </a:r>
            <a:r>
              <a:rPr lang="es-ES" sz="2800" b="1" dirty="0" err="1" smtClean="0"/>
              <a:t>ferrorresonancia</a:t>
            </a:r>
            <a:r>
              <a:rPr lang="es-ES" sz="2800" b="1" dirty="0" smtClean="0"/>
              <a:t> </a:t>
            </a:r>
            <a:r>
              <a:rPr lang="es-ES" sz="2800" b="1" dirty="0"/>
              <a:t>en el VT.</a:t>
            </a:r>
          </a:p>
          <a:p>
            <a:pPr algn="just"/>
            <a:r>
              <a:rPr lang="es-ES" sz="2800" dirty="0" smtClean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77928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11.7 </a:t>
            </a:r>
            <a:r>
              <a:rPr lang="es-ES" sz="2800" b="1" dirty="0"/>
              <a:t>PRUEBAS DEL TRANSFORMADOR DE TENSIÓN</a:t>
            </a:r>
          </a:p>
          <a:p>
            <a:pPr algn="just"/>
            <a:r>
              <a:rPr lang="es-ES" sz="2800" b="1" dirty="0" smtClean="0"/>
              <a:t>11.7.1 Comprobación visual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dirty="0"/>
              <a:t>La verificación visual se realiza de la siguiente manera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/>
              <a:t>1</a:t>
            </a:r>
            <a:r>
              <a:rPr lang="es-ES" sz="2800" b="1" dirty="0" smtClean="0"/>
              <a:t>. Verificar  que  el  VT  según  los  dibujos  y  </a:t>
            </a:r>
            <a:r>
              <a:rPr lang="es-ES" sz="2800" b="1" dirty="0"/>
              <a:t>manuales </a:t>
            </a:r>
            <a:r>
              <a:rPr lang="es-ES" sz="2800" b="1" dirty="0" smtClean="0"/>
              <a:t>proporcionados </a:t>
            </a:r>
            <a:r>
              <a:rPr lang="es-ES" sz="2800" b="1" dirty="0"/>
              <a:t>por el fabricante en el sitio.</a:t>
            </a:r>
          </a:p>
          <a:p>
            <a:pPr lvl="1" algn="just"/>
            <a:r>
              <a:rPr lang="es-ES" sz="2800" b="1" dirty="0"/>
              <a:t>2</a:t>
            </a:r>
            <a:r>
              <a:rPr lang="es-ES" sz="2800" b="1" dirty="0" smtClean="0"/>
              <a:t>.  Verificar  los  valores  nominales  de  la placa de identificación </a:t>
            </a:r>
            <a:r>
              <a:rPr lang="es-ES" sz="2800" b="1" dirty="0"/>
              <a:t>del VT y las marcas de los terminales.</a:t>
            </a:r>
          </a:p>
          <a:p>
            <a:pPr lvl="1" algn="just"/>
            <a:r>
              <a:rPr lang="es-ES" sz="2800" b="1" dirty="0"/>
              <a:t>3. Verificar que la conexión primaria sea correcta según los </a:t>
            </a:r>
            <a:r>
              <a:rPr lang="es-ES" sz="2800" b="1" dirty="0" smtClean="0"/>
              <a:t>dibujos</a:t>
            </a:r>
            <a:r>
              <a:rPr lang="es-ES" sz="2800" b="1" dirty="0"/>
              <a:t>, especialmente en el sistema aislado con gas </a:t>
            </a:r>
            <a:r>
              <a:rPr lang="es-ES" sz="2800" b="1" dirty="0" smtClean="0"/>
              <a:t> SF6 (</a:t>
            </a:r>
            <a:r>
              <a:rPr lang="es-ES" sz="2800" b="1" dirty="0"/>
              <a:t>GIS).</a:t>
            </a:r>
          </a:p>
          <a:p>
            <a:pPr lvl="1" algn="just"/>
            <a:r>
              <a:rPr lang="es-ES" sz="2800" b="1" dirty="0"/>
              <a:t>4. Verificar </a:t>
            </a:r>
            <a:r>
              <a:rPr lang="es-ES" sz="2800" b="1" dirty="0" smtClean="0"/>
              <a:t>las conexiones secundarias en la caja de terminales </a:t>
            </a:r>
            <a:r>
              <a:rPr lang="es-ES" sz="2800" b="1" dirty="0"/>
              <a:t>del VT y en el cubículo de control local (LCC), la </a:t>
            </a:r>
            <a:r>
              <a:rPr lang="es-ES" sz="2800" b="1" dirty="0" smtClean="0"/>
              <a:t>estanqueidad </a:t>
            </a:r>
            <a:r>
              <a:rPr lang="es-ES" sz="2800" b="1" dirty="0"/>
              <a:t>y el </a:t>
            </a:r>
            <a:r>
              <a:rPr lang="es-ES" sz="2800" b="1" dirty="0" smtClean="0"/>
              <a:t>área de la sección transversal de los cables</a:t>
            </a:r>
            <a:r>
              <a:rPr lang="es-ES" sz="2800" b="1" dirty="0"/>
              <a:t>, y los códigos </a:t>
            </a:r>
            <a:r>
              <a:rPr lang="es-ES" sz="2800" b="1" dirty="0" smtClean="0"/>
              <a:t>de color para las fases </a:t>
            </a:r>
            <a:r>
              <a:rPr lang="es-ES" sz="2800" b="1" dirty="0"/>
              <a:t>y el cable de </a:t>
            </a:r>
            <a:r>
              <a:rPr lang="es-ES" sz="2800" b="1" dirty="0" smtClean="0"/>
              <a:t>tierra</a:t>
            </a:r>
            <a:r>
              <a:rPr lang="es-ES" sz="2800" b="1" dirty="0"/>
              <a:t>.</a:t>
            </a:r>
          </a:p>
          <a:p>
            <a:pPr lvl="1" algn="just"/>
            <a:r>
              <a:rPr lang="es-ES" sz="2800" b="1" dirty="0"/>
              <a:t>5. Comprobar </a:t>
            </a:r>
            <a:r>
              <a:rPr lang="es-ES" sz="2800" b="1" dirty="0" smtClean="0"/>
              <a:t>el nivel de aceite en el VT </a:t>
            </a:r>
            <a:r>
              <a:rPr lang="es-ES" sz="2800" b="1" dirty="0"/>
              <a:t>exterior y </a:t>
            </a:r>
            <a:r>
              <a:rPr lang="es-ES" sz="2800" b="1" dirty="0" smtClean="0"/>
              <a:t>la presión de </a:t>
            </a:r>
            <a:r>
              <a:rPr lang="es-ES" sz="2800" b="1" dirty="0"/>
              <a:t>SF6 en el SF6 GIS.</a:t>
            </a:r>
          </a:p>
          <a:p>
            <a:pPr lvl="1" algn="just"/>
            <a:r>
              <a:rPr lang="es-ES" sz="2800" b="1" dirty="0"/>
              <a:t>6</a:t>
            </a:r>
            <a:r>
              <a:rPr lang="es-ES" sz="2800" b="1" dirty="0" smtClean="0"/>
              <a:t>. Verificar los valores nominales de MCB de los terminales secundarios </a:t>
            </a:r>
            <a:r>
              <a:rPr lang="es-ES" sz="2800" b="1" dirty="0"/>
              <a:t>del VT en la LCC</a:t>
            </a:r>
            <a:r>
              <a:rPr lang="es-ES" sz="2800" b="1" dirty="0" smtClean="0"/>
              <a:t>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11.7.2 Prueba </a:t>
            </a:r>
            <a:r>
              <a:rPr lang="es-ES" sz="2800" b="1" dirty="0"/>
              <a:t>de resistencia de </a:t>
            </a:r>
            <a:r>
              <a:rPr lang="es-ES" sz="2800" b="1" dirty="0" smtClean="0"/>
              <a:t>aislación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</a:t>
            </a:r>
            <a:r>
              <a:rPr lang="es-ES" sz="2800" dirty="0" smtClean="0"/>
              <a:t>prueba se lleva a cabo a 5000 V </a:t>
            </a:r>
            <a:r>
              <a:rPr lang="es-ES" sz="2800" dirty="0"/>
              <a:t>CC </a:t>
            </a:r>
            <a:r>
              <a:rPr lang="es-ES" sz="2800" dirty="0" smtClean="0"/>
              <a:t>de la  </a:t>
            </a:r>
            <a:r>
              <a:rPr lang="es-ES" sz="2800" dirty="0"/>
              <a:t>siguiente </a:t>
            </a:r>
            <a:r>
              <a:rPr lang="es-ES" sz="2800" dirty="0" smtClean="0"/>
              <a:t>manera:</a:t>
            </a:r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/>
              <a:t>1. entre primario y secundario;</a:t>
            </a:r>
          </a:p>
          <a:p>
            <a:pPr lvl="1" algn="just"/>
            <a:r>
              <a:rPr lang="es-ES" sz="2800" b="1" dirty="0"/>
              <a:t>2. entre primario y tierra</a:t>
            </a:r>
            <a:r>
              <a:rPr lang="es-ES" sz="2800" b="1" dirty="0" smtClean="0"/>
              <a:t>; y</a:t>
            </a:r>
            <a:endParaRPr lang="es-ES" sz="2800" b="1" dirty="0"/>
          </a:p>
          <a:p>
            <a:pPr lvl="1" algn="just"/>
            <a:r>
              <a:rPr lang="es-ES" sz="2800" b="1" dirty="0"/>
              <a:t>3. entre secundario y tierra</a:t>
            </a:r>
            <a:r>
              <a:rPr lang="es-ES" sz="2800" b="1" dirty="0" smtClean="0"/>
              <a:t>.</a:t>
            </a:r>
          </a:p>
          <a:p>
            <a:pPr lvl="1" algn="just"/>
            <a:endParaRPr lang="es-ES" sz="2800" b="1" dirty="0"/>
          </a:p>
          <a:p>
            <a:pPr algn="just"/>
            <a:r>
              <a:rPr lang="es-ES" sz="2800" dirty="0"/>
              <a:t>Además, la prueba </a:t>
            </a:r>
            <a:r>
              <a:rPr lang="es-ES" sz="2800" dirty="0" smtClean="0"/>
              <a:t>de resistencia a la tensión se realiza </a:t>
            </a:r>
            <a:r>
              <a:rPr lang="es-ES" sz="2800" dirty="0"/>
              <a:t>a </a:t>
            </a:r>
            <a:r>
              <a:rPr lang="es-ES" sz="2800" dirty="0" smtClean="0"/>
              <a:t>2000 V CA </a:t>
            </a:r>
            <a:r>
              <a:rPr lang="es-ES" sz="2800" dirty="0"/>
              <a:t>50 o 60 </a:t>
            </a:r>
            <a:r>
              <a:rPr lang="es-ES" sz="2800" dirty="0" smtClean="0"/>
              <a:t>Hz durante </a:t>
            </a:r>
            <a:r>
              <a:rPr lang="es-ES" sz="2800" dirty="0"/>
              <a:t>30 </a:t>
            </a:r>
            <a:r>
              <a:rPr lang="es-ES" sz="2800" dirty="0" smtClean="0"/>
              <a:t>s entre </a:t>
            </a:r>
            <a:r>
              <a:rPr lang="es-ES" sz="2800" dirty="0"/>
              <a:t>los devanados </a:t>
            </a:r>
            <a:r>
              <a:rPr lang="es-ES" sz="2800" dirty="0" smtClean="0"/>
              <a:t>primario </a:t>
            </a:r>
            <a:r>
              <a:rPr lang="es-ES" sz="2800" dirty="0"/>
              <a:t>y secundario del </a:t>
            </a:r>
            <a:r>
              <a:rPr lang="es-ES" sz="2800" dirty="0" smtClean="0"/>
              <a:t>VT.</a:t>
            </a:r>
          </a:p>
        </p:txBody>
      </p:sp>
    </p:spTree>
    <p:extLst>
      <p:ext uri="{BB962C8B-B14F-4D97-AF65-F5344CB8AC3E}">
        <p14:creationId xmlns:p14="http://schemas.microsoft.com/office/powerpoint/2010/main" val="358179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11.7.3 Prueba </a:t>
            </a:r>
            <a:r>
              <a:rPr lang="es-ES" sz="2800" b="1" dirty="0"/>
              <a:t>de polaridad (</a:t>
            </a:r>
            <a:r>
              <a:rPr lang="es-ES" sz="2800" b="1" dirty="0" err="1"/>
              <a:t>Flick</a:t>
            </a:r>
            <a:r>
              <a:rPr lang="es-ES" sz="2800" b="1" dirty="0" smtClean="0"/>
              <a:t>)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prueba se realiza para confirmar la marcación correcta </a:t>
            </a:r>
            <a:r>
              <a:rPr lang="es-ES" sz="2800" dirty="0" smtClean="0"/>
              <a:t>en </a:t>
            </a:r>
            <a:r>
              <a:rPr lang="es-ES" sz="2800" dirty="0"/>
              <a:t>el VT primario y secundario según los dibujos, y se puede </a:t>
            </a:r>
            <a:r>
              <a:rPr lang="es-ES" sz="2800" dirty="0" smtClean="0"/>
              <a:t>realizar </a:t>
            </a:r>
            <a:r>
              <a:rPr lang="es-ES" sz="2800" dirty="0"/>
              <a:t>mediante una prueba de corriente continua con una </a:t>
            </a:r>
            <a:r>
              <a:rPr lang="es-ES" sz="2800" dirty="0" smtClean="0"/>
              <a:t>batería </a:t>
            </a:r>
            <a:r>
              <a:rPr lang="es-ES" sz="2800" dirty="0"/>
              <a:t>de CC como se muestra en la Figura 11.9. El </a:t>
            </a:r>
            <a:r>
              <a:rPr lang="es-ES" sz="2800" dirty="0" smtClean="0"/>
              <a:t>interruptor </a:t>
            </a:r>
            <a:r>
              <a:rPr lang="es-ES" sz="2800" dirty="0"/>
              <a:t>de batería que está conectado al primario PT se </a:t>
            </a:r>
            <a:r>
              <a:rPr lang="es-ES" sz="2800" dirty="0" smtClean="0"/>
              <a:t>cierra </a:t>
            </a:r>
            <a:r>
              <a:rPr lang="es-ES" sz="2800" dirty="0"/>
              <a:t>y abre instantáneamente y luego el </a:t>
            </a:r>
            <a:r>
              <a:rPr lang="es-ES" sz="2800" dirty="0" smtClean="0"/>
              <a:t>puntero  se verifica </a:t>
            </a:r>
            <a:r>
              <a:rPr lang="es-ES" sz="2800" dirty="0"/>
              <a:t>por la dirección del movimiento en el galvanómetro </a:t>
            </a:r>
            <a:r>
              <a:rPr lang="es-ES" sz="2800" dirty="0" smtClean="0"/>
              <a:t>y </a:t>
            </a:r>
            <a:r>
              <a:rPr lang="es-ES" sz="2800" dirty="0"/>
              <a:t>si está en la dirección positiva, entonces la polaridad es </a:t>
            </a:r>
          </a:p>
          <a:p>
            <a:pPr algn="just"/>
            <a:r>
              <a:rPr lang="es-ES" sz="2800" dirty="0"/>
              <a:t>correcta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11.9 Prueba de polaridad del transformador  de tensión.</a:t>
            </a:r>
          </a:p>
          <a:p>
            <a:pPr algn="just"/>
            <a:endParaRPr lang="es-ES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2836862"/>
            <a:ext cx="11557000" cy="866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97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121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11.7.4 Prueba </a:t>
            </a:r>
            <a:r>
              <a:rPr lang="es-ES" sz="2800" b="1" dirty="0"/>
              <a:t>de relación del transformador de tensión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Se utiliza un </a:t>
            </a:r>
            <a:r>
              <a:rPr lang="es-ES" sz="2800" dirty="0" smtClean="0"/>
              <a:t>equipo de  prueba avanzado de  fuente de tensión de CA variable para inyectar tensiones en el lado primario </a:t>
            </a:r>
            <a:r>
              <a:rPr lang="es-ES" sz="2800" dirty="0"/>
              <a:t>y la tensión secundaria se mide para verificar que la </a:t>
            </a:r>
            <a:r>
              <a:rPr lang="es-ES" sz="2800" dirty="0" smtClean="0"/>
              <a:t>relación </a:t>
            </a:r>
            <a:r>
              <a:rPr lang="es-ES" sz="2800" dirty="0"/>
              <a:t>VT sea correcta </a:t>
            </a:r>
            <a:r>
              <a:rPr lang="es-ES" sz="2800" dirty="0" smtClean="0"/>
              <a:t>para cada fase</a:t>
            </a:r>
            <a:r>
              <a:rPr lang="es-ES" sz="2800" dirty="0"/>
              <a:t>, como </a:t>
            </a:r>
            <a:r>
              <a:rPr lang="es-ES" sz="2800" dirty="0" smtClean="0"/>
              <a:t>se muestra en la </a:t>
            </a:r>
            <a:r>
              <a:rPr lang="es-ES" sz="2800" dirty="0"/>
              <a:t>Figura </a:t>
            </a:r>
            <a:r>
              <a:rPr lang="es-ES" sz="2800" dirty="0" smtClean="0"/>
              <a:t>11.10.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 smtClean="0"/>
              <a:t>FIGURA 11.10 Prueba  de  relación  del  transformador  de tensión.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0" y="2514600"/>
            <a:ext cx="13182600" cy="850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39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1800" y="254495"/>
            <a:ext cx="23139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11.7.5 Prueba </a:t>
            </a:r>
            <a:r>
              <a:rPr lang="es-ES" sz="2800" b="1" dirty="0"/>
              <a:t>de resistencia del </a:t>
            </a:r>
            <a:r>
              <a:rPr lang="es-ES" sz="2800" b="1" dirty="0" smtClean="0"/>
              <a:t>devanado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Con </a:t>
            </a:r>
            <a:r>
              <a:rPr lang="es-ES" sz="2800" dirty="0" smtClean="0"/>
              <a:t>esta prueba se puede medir la resistencia del secundario </a:t>
            </a:r>
            <a:r>
              <a:rPr lang="es-ES" sz="2800" dirty="0"/>
              <a:t>del VT para cada núcleo en la </a:t>
            </a:r>
            <a:r>
              <a:rPr lang="es-ES" sz="2800" dirty="0" smtClean="0"/>
              <a:t>caja de terminales del </a:t>
            </a:r>
            <a:r>
              <a:rPr lang="es-ES" sz="2800" dirty="0"/>
              <a:t>VT y en los paneles LCC entre fases y el neutro, y entre </a:t>
            </a:r>
            <a:r>
              <a:rPr lang="es-ES" sz="2800" dirty="0" smtClean="0"/>
              <a:t>fases </a:t>
            </a:r>
            <a:r>
              <a:rPr lang="es-ES" sz="2800" dirty="0"/>
              <a:t>y otras fases, después de abrir la conexión del VT a los </a:t>
            </a:r>
            <a:r>
              <a:rPr lang="es-ES" sz="2800" dirty="0" smtClean="0"/>
              <a:t>paneles </a:t>
            </a:r>
            <a:r>
              <a:rPr lang="es-ES" sz="2800" dirty="0"/>
              <a:t>de relés </a:t>
            </a:r>
            <a:r>
              <a:rPr lang="es-ES" sz="2800" dirty="0" smtClean="0"/>
              <a:t>o paneles de medida mediante abriendo todos </a:t>
            </a:r>
            <a:r>
              <a:rPr lang="es-ES" sz="2800" dirty="0"/>
              <a:t>los MCB secundarios del VT</a:t>
            </a:r>
            <a:r>
              <a:rPr lang="es-ES" sz="2800" dirty="0" smtClean="0"/>
              <a:t>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 smtClean="0"/>
              <a:t>11.7.6 Prueba </a:t>
            </a:r>
            <a:r>
              <a:rPr lang="es-ES" sz="2800" b="1" dirty="0"/>
              <a:t>de carga de resistencia de </a:t>
            </a:r>
            <a:r>
              <a:rPr lang="es-ES" sz="2800" b="1" dirty="0" smtClean="0"/>
              <a:t>bucle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 </a:t>
            </a:r>
            <a:r>
              <a:rPr lang="es-ES" sz="2800" dirty="0" smtClean="0"/>
              <a:t>prueba se realiza para garantizar que la carga conectada </a:t>
            </a:r>
            <a:r>
              <a:rPr lang="es-ES" sz="2800" dirty="0"/>
              <a:t>al </a:t>
            </a:r>
            <a:r>
              <a:rPr lang="es-ES" sz="2800" dirty="0" smtClean="0"/>
              <a:t>VT esté dentro de la carga nominal</a:t>
            </a:r>
            <a:r>
              <a:rPr lang="es-ES" sz="2800" dirty="0"/>
              <a:t>, </a:t>
            </a:r>
            <a:r>
              <a:rPr lang="es-ES" sz="2800" dirty="0" smtClean="0"/>
              <a:t>identificada </a:t>
            </a:r>
            <a:r>
              <a:rPr lang="es-ES" sz="2800" dirty="0"/>
              <a:t>en la placa de datos. Usar </a:t>
            </a:r>
            <a:r>
              <a:rPr lang="es-ES" sz="2800" dirty="0" smtClean="0"/>
              <a:t>un  probador  de inyección </a:t>
            </a:r>
            <a:r>
              <a:rPr lang="es-ES" sz="2800" dirty="0"/>
              <a:t>secundaria para inyectar la tensión secundaria </a:t>
            </a:r>
            <a:r>
              <a:rPr lang="es-ES" sz="2800" dirty="0" smtClean="0"/>
              <a:t>nominal del VT </a:t>
            </a:r>
            <a:r>
              <a:rPr lang="es-ES" sz="2800" dirty="0"/>
              <a:t>desde </a:t>
            </a:r>
            <a:r>
              <a:rPr lang="es-ES" sz="2800" dirty="0" smtClean="0"/>
              <a:t>los terminales del VT </a:t>
            </a:r>
            <a:r>
              <a:rPr lang="es-ES" sz="2800" dirty="0"/>
              <a:t>hacia el lado de </a:t>
            </a:r>
            <a:r>
              <a:rPr lang="es-ES" sz="2800" dirty="0" smtClean="0"/>
              <a:t>la </a:t>
            </a:r>
            <a:r>
              <a:rPr lang="es-ES" sz="2800" dirty="0"/>
              <a:t>carga mientras se aíslan los terminales </a:t>
            </a:r>
            <a:r>
              <a:rPr lang="es-ES" sz="2800" dirty="0" smtClean="0"/>
              <a:t>del VT en los bloques </a:t>
            </a:r>
            <a:r>
              <a:rPr lang="es-ES" sz="2800" dirty="0"/>
              <a:t>de terminales </a:t>
            </a:r>
            <a:r>
              <a:rPr lang="es-ES" sz="2800" dirty="0" smtClean="0"/>
              <a:t>del VT </a:t>
            </a:r>
            <a:r>
              <a:rPr lang="es-ES" sz="2800" dirty="0"/>
              <a:t>hacia </a:t>
            </a:r>
            <a:r>
              <a:rPr lang="es-ES" sz="2800" dirty="0" smtClean="0"/>
              <a:t>el VT </a:t>
            </a:r>
            <a:r>
              <a:rPr lang="es-ES" sz="2800" dirty="0"/>
              <a:t>y observar la caída </a:t>
            </a:r>
            <a:r>
              <a:rPr lang="es-ES" sz="2800" dirty="0" smtClean="0"/>
              <a:t>de </a:t>
            </a:r>
            <a:r>
              <a:rPr lang="es-ES" sz="2800" dirty="0"/>
              <a:t>tensión en </a:t>
            </a:r>
            <a:r>
              <a:rPr lang="es-ES" sz="2800" dirty="0" smtClean="0"/>
              <a:t>los puntos de inyección a medida que se puede </a:t>
            </a:r>
            <a:r>
              <a:rPr lang="es-ES" sz="2800" dirty="0"/>
              <a:t>encontrar la carga de la siguiente </a:t>
            </a:r>
            <a:r>
              <a:rPr lang="es-ES" sz="2800" dirty="0" smtClean="0"/>
              <a:t>ecuación:</a:t>
            </a:r>
          </a:p>
          <a:p>
            <a:pPr algn="just"/>
            <a:r>
              <a:rPr lang="es-ES" sz="2800" b="1" dirty="0"/>
              <a:t>VA(carga) = caída de tensión x </a:t>
            </a:r>
            <a:r>
              <a:rPr lang="es-ES" sz="2800" b="1" dirty="0" smtClean="0"/>
              <a:t>corriente </a:t>
            </a:r>
            <a:r>
              <a:rPr lang="es-ES" sz="2800" b="1" dirty="0"/>
              <a:t>secundaria medida a tensión nominal del VT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Referirse </a:t>
            </a:r>
            <a:r>
              <a:rPr lang="es-ES" sz="2800" dirty="0"/>
              <a:t>a Figura </a:t>
            </a:r>
            <a:r>
              <a:rPr lang="es-ES" sz="2800" dirty="0" smtClean="0"/>
              <a:t>11.11 para </a:t>
            </a:r>
            <a:r>
              <a:rPr lang="es-ES" sz="2800" dirty="0"/>
              <a:t>la prueba de carga del VT.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400" y="5003800"/>
            <a:ext cx="10337800" cy="83565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022423" y="8422936"/>
            <a:ext cx="74047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11.11 Prueba de carga del transformador de tensión.</a:t>
            </a:r>
          </a:p>
        </p:txBody>
      </p:sp>
    </p:spTree>
    <p:extLst>
      <p:ext uri="{BB962C8B-B14F-4D97-AF65-F5344CB8AC3E}">
        <p14:creationId xmlns:p14="http://schemas.microsoft.com/office/powerpoint/2010/main" val="425788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1890</Words>
  <Application>Microsoft Office PowerPoint</Application>
  <PresentationFormat>Personalizado</PresentationFormat>
  <Paragraphs>252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131</cp:revision>
  <dcterms:created xsi:type="dcterms:W3CDTF">2023-01-24T22:50:25Z</dcterms:created>
  <dcterms:modified xsi:type="dcterms:W3CDTF">2023-04-09T17:41:24Z</dcterms:modified>
</cp:coreProperties>
</file>